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315" r:id="rId2"/>
    <p:sldId id="346" r:id="rId3"/>
    <p:sldId id="347" r:id="rId4"/>
    <p:sldId id="348" r:id="rId5"/>
    <p:sldId id="349" r:id="rId6"/>
    <p:sldId id="316" r:id="rId7"/>
    <p:sldId id="317" r:id="rId8"/>
    <p:sldId id="318" r:id="rId9"/>
    <p:sldId id="319" r:id="rId10"/>
    <p:sldId id="320" r:id="rId11"/>
    <p:sldId id="322" r:id="rId12"/>
    <p:sldId id="321" r:id="rId13"/>
    <p:sldId id="325" r:id="rId14"/>
    <p:sldId id="324" r:id="rId15"/>
    <p:sldId id="323" r:id="rId16"/>
    <p:sldId id="345" r:id="rId17"/>
    <p:sldId id="350" r:id="rId18"/>
    <p:sldId id="351" r:id="rId19"/>
    <p:sldId id="352" r:id="rId20"/>
    <p:sldId id="353" r:id="rId21"/>
    <p:sldId id="330" r:id="rId22"/>
    <p:sldId id="334" r:id="rId23"/>
    <p:sldId id="332" r:id="rId24"/>
    <p:sldId id="333" r:id="rId25"/>
    <p:sldId id="354" r:id="rId26"/>
    <p:sldId id="31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EBF0"/>
    <a:srgbClr val="F61686"/>
    <a:srgbClr val="03BD83"/>
    <a:srgbClr val="525252"/>
    <a:srgbClr val="E6E6E6"/>
    <a:srgbClr val="4D4D4D"/>
    <a:srgbClr val="0DD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4660"/>
  </p:normalViewPr>
  <p:slideViewPr>
    <p:cSldViewPr snapToGrid="0">
      <p:cViewPr varScale="1">
        <p:scale>
          <a:sx n="113" d="100"/>
          <a:sy n="113" d="100"/>
        </p:scale>
        <p:origin x="49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828675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3368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280945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75583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63126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535835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61080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130343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438443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2495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10905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390FF3-F980-4580-9863-E965BB98C22D}"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1467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390FF3-F980-4580-9863-E965BB98C22D}" type="datetimeFigureOut">
              <a:rPr lang="en-US" smtClean="0"/>
              <a:t>9/21/2023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313899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55612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318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6C390FF3-F980-4580-9863-E965BB98C22D}" type="datetimeFigureOut">
              <a:rPr lang="en-US" smtClean="0"/>
              <a:t>9/21/2023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97695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437577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C390FF3-F980-4580-9863-E965BB98C22D}" type="datetimeFigureOut">
              <a:rPr lang="en-US" smtClean="0"/>
              <a:t>9/21/2023</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FE5459B-F4C8-48D0-9A45-6A43EBC6BFF8}" type="slidenum">
              <a:rPr lang="en-US" smtClean="0"/>
              <a:t>‹#›</a:t>
            </a:fld>
            <a:endParaRPr lang="en-US"/>
          </a:p>
        </p:txBody>
      </p:sp>
    </p:spTree>
    <p:extLst>
      <p:ext uri="{BB962C8B-B14F-4D97-AF65-F5344CB8AC3E}">
        <p14:creationId xmlns:p14="http://schemas.microsoft.com/office/powerpoint/2010/main" val="1069031124"/>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health.gov/healthypeople/objectives-and-data/browse-objectives/family-planning/increase-proportion-adolescent-females-who-used-effective-birth-control-last-time-they-had-sex-fp-05"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54" y="1608270"/>
            <a:ext cx="9404723" cy="1400530"/>
          </a:xfrm>
        </p:spPr>
        <p:txBody>
          <a:bodyPr/>
          <a:lstStyle/>
          <a:p>
            <a:pPr algn="ctr"/>
            <a:r>
              <a:rPr lang="sr-Latn-RS" dirty="0">
                <a:latin typeface="Times New Roman" pitchFamily="18" charset="0"/>
                <a:cs typeface="Times New Roman" pitchFamily="18" charset="0"/>
              </a:rPr>
              <a:t>Health care of children</a:t>
            </a:r>
            <a:endParaRPr lang="en-US" dirty="0">
              <a:latin typeface="Times New Roman" pitchFamily="18" charset="0"/>
              <a:cs typeface="Times New Roman" pitchFamily="18" charset="0"/>
            </a:endParaRPr>
          </a:p>
        </p:txBody>
      </p:sp>
      <p:sp>
        <p:nvSpPr>
          <p:cNvPr id="4" name="AutoShape 2" descr="NATURAL HISTORY OF DISEA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19020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Mortality</a:t>
            </a:r>
          </a:p>
        </p:txBody>
      </p:sp>
      <p:sp>
        <p:nvSpPr>
          <p:cNvPr id="3" name="Content Placeholder 2"/>
          <p:cNvSpPr>
            <a:spLocks noGrp="1"/>
          </p:cNvSpPr>
          <p:nvPr>
            <p:ph idx="1"/>
          </p:nvPr>
        </p:nvSpPr>
        <p:spPr/>
        <p:txBody>
          <a:bodyPr>
            <a:normAutofit fontScale="85000" lnSpcReduction="10000"/>
          </a:bodyPr>
          <a:lstStyle/>
          <a:p>
            <a:pPr algn="just"/>
            <a:r>
              <a:rPr lang="en-US" dirty="0"/>
              <a:t>The world experienced dramatic progress in young child survival over the past two decades. The global under-five mortality rate declined from 76 per 1000 live births in 2000 to 39 in 2018. Despite this progress, 5.3 million children under five years of age died in 2018 with nearly half of these deaths in sub-Saharan Africa.</a:t>
            </a:r>
          </a:p>
          <a:p>
            <a:pPr algn="just"/>
            <a:r>
              <a:rPr lang="en-US" dirty="0"/>
              <a:t> </a:t>
            </a:r>
          </a:p>
          <a:p>
            <a:pPr algn="just"/>
            <a:r>
              <a:rPr lang="en-US" dirty="0"/>
              <a:t>Causes of death: The leading causes of death in children under-5 years are preterm birth complications, pneumonia, birth asphyxia, </a:t>
            </a:r>
            <a:r>
              <a:rPr lang="en-US" dirty="0" err="1"/>
              <a:t>diarrhoea</a:t>
            </a:r>
            <a:r>
              <a:rPr lang="en-US" dirty="0"/>
              <a:t> and malaria. Nearly half of these deaths are in newborns, a figure that will rise as the mortality rate for older infants continues to fall.</a:t>
            </a:r>
          </a:p>
          <a:p>
            <a:pPr algn="just"/>
            <a:r>
              <a:rPr lang="en-US" dirty="0"/>
              <a:t> </a:t>
            </a:r>
          </a:p>
          <a:p>
            <a:pPr algn="just"/>
            <a:r>
              <a:rPr lang="en-US" dirty="0"/>
              <a:t>Children in sub-Saharan Africa are more than 14 times more likely to die before the age of 5 than children in Europe and North America.. For older children aged 5 to 9 years, injuries including road traffic injuries, drowning, burns and falls remain among the top causes of death and lifelong disability. </a:t>
            </a:r>
          </a:p>
          <a:p>
            <a:endParaRPr lang="en-US" dirty="0"/>
          </a:p>
        </p:txBody>
      </p:sp>
    </p:spTree>
    <p:extLst>
      <p:ext uri="{BB962C8B-B14F-4D97-AF65-F5344CB8AC3E}">
        <p14:creationId xmlns:p14="http://schemas.microsoft.com/office/powerpoint/2010/main" val="143484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Risk Factors</a:t>
            </a:r>
          </a:p>
        </p:txBody>
      </p:sp>
      <p:sp>
        <p:nvSpPr>
          <p:cNvPr id="3" name="Content Placeholder 2"/>
          <p:cNvSpPr>
            <a:spLocks noGrp="1"/>
          </p:cNvSpPr>
          <p:nvPr>
            <p:ph idx="1"/>
          </p:nvPr>
        </p:nvSpPr>
        <p:spPr>
          <a:xfrm>
            <a:off x="865632" y="1560576"/>
            <a:ext cx="10363200" cy="4687823"/>
          </a:xfrm>
        </p:spPr>
        <p:txBody>
          <a:bodyPr>
            <a:normAutofit fontScale="92500" lnSpcReduction="20000"/>
          </a:bodyPr>
          <a:lstStyle/>
          <a:p>
            <a:pPr algn="just"/>
            <a:r>
              <a:rPr lang="en-US" dirty="0"/>
              <a:t>Young children: Risks to child health include low birth weight, malnutrition, not breast feeding, overcrowded conditions, unsafe drinking water and food and poor hygiene practices. Prior to birth, a mother can increase her child's chance of survival and good health by attending antenatal care consultations, being immunized against tetanus, and avoiding smoking and use of alcohol. At the time of birth, a baby's chance of survival increases significantly with delivery in a health facility in the presence of a skilled birth attendant. Identifying and caring for illnesses in the infant and child is very important. Sick children must be taken immediately to a trained health care provider.</a:t>
            </a:r>
          </a:p>
          <a:p>
            <a:pPr marL="0" indent="0" algn="just">
              <a:buNone/>
            </a:pPr>
            <a:r>
              <a:rPr lang="en-US" dirty="0"/>
              <a:t> </a:t>
            </a:r>
          </a:p>
          <a:p>
            <a:pPr algn="just"/>
            <a:r>
              <a:rPr lang="en-US" dirty="0"/>
              <a:t>Older children: The global disease burden due to non-communicable diseases affecting children in childhood and later in life is rapidly increasing, even though many of the risk factors such as including indoor air pollution, overweight/obesity, poor diet and physical inactivity.  Preventing injuries due to road traffic accidents, drowning, falls and burns as well as violence require a multi-</a:t>
            </a:r>
            <a:r>
              <a:rPr lang="en-US" dirty="0" err="1"/>
              <a:t>sectoral</a:t>
            </a:r>
            <a:r>
              <a:rPr lang="en-US" dirty="0"/>
              <a:t> approach but are nonetheless important risks to consider for improving child health and well-being.</a:t>
            </a:r>
          </a:p>
          <a:p>
            <a:endParaRPr lang="en-US" dirty="0"/>
          </a:p>
        </p:txBody>
      </p:sp>
    </p:spTree>
    <p:extLst>
      <p:ext uri="{BB962C8B-B14F-4D97-AF65-F5344CB8AC3E}">
        <p14:creationId xmlns:p14="http://schemas.microsoft.com/office/powerpoint/2010/main" val="1805750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t>COVERAGE</a:t>
            </a:r>
            <a:endParaRPr lang="en-US" dirty="0"/>
          </a:p>
        </p:txBody>
      </p:sp>
      <p:sp>
        <p:nvSpPr>
          <p:cNvPr id="3" name="Content Placeholder 2"/>
          <p:cNvSpPr>
            <a:spLocks noGrp="1"/>
          </p:cNvSpPr>
          <p:nvPr>
            <p:ph idx="1"/>
          </p:nvPr>
        </p:nvSpPr>
        <p:spPr>
          <a:xfrm>
            <a:off x="926592" y="1548384"/>
            <a:ext cx="10155936" cy="4700015"/>
          </a:xfrm>
        </p:spPr>
        <p:txBody>
          <a:bodyPr>
            <a:normAutofit fontScale="85000" lnSpcReduction="10000"/>
          </a:bodyPr>
          <a:lstStyle/>
          <a:p>
            <a:pPr marL="0" indent="0" algn="just">
              <a:buNone/>
            </a:pPr>
            <a:r>
              <a:rPr lang="en-US" dirty="0"/>
              <a:t>Coverage of essential health care practices: </a:t>
            </a:r>
            <a:endParaRPr lang="sr-Latn-RS" dirty="0"/>
          </a:p>
          <a:p>
            <a:pPr algn="just"/>
            <a:r>
              <a:rPr lang="en-US" dirty="0"/>
              <a:t>More than half of under-5 child deaths are due to diseases that are preventable and treatable through simple, affordable interventions. Live saving interventions include vaccines and adequate nutrition (including early and continued breastfeeding).</a:t>
            </a:r>
          </a:p>
          <a:p>
            <a:pPr marL="0" indent="0" algn="just">
              <a:buNone/>
            </a:pPr>
            <a:endParaRPr lang="en-US" dirty="0"/>
          </a:p>
          <a:p>
            <a:pPr algn="just"/>
            <a:r>
              <a:rPr lang="en-US" dirty="0"/>
              <a:t>Vaccines are available for some of the most deadly childhood diseases, such as measles, polio, diphtheria, tetanus, and pertussis, pneumonia due to </a:t>
            </a:r>
            <a:r>
              <a:rPr lang="en-US" dirty="0" err="1"/>
              <a:t>Haemophilus</a:t>
            </a:r>
            <a:r>
              <a:rPr lang="en-US" dirty="0"/>
              <a:t> influenza type B and Streptococcus pneumonia and </a:t>
            </a:r>
            <a:r>
              <a:rPr lang="en-US" dirty="0" err="1"/>
              <a:t>diarrhoea</a:t>
            </a:r>
            <a:r>
              <a:rPr lang="en-US" dirty="0"/>
              <a:t> due to rotavirus. Vaccines can protect children from illness and death. Coverage is generally high in low and middle income countries but requires sustained resources and effort at the national level.</a:t>
            </a:r>
          </a:p>
          <a:p>
            <a:pPr marL="0" indent="0" algn="just">
              <a:buNone/>
            </a:pPr>
            <a:endParaRPr lang="en-US" dirty="0"/>
          </a:p>
          <a:p>
            <a:pPr algn="just"/>
            <a:r>
              <a:rPr lang="en-US" dirty="0"/>
              <a:t>Malnourished children, particularly those with severe acute malnutrition, have a higher risk of death from common childhood illness such as </a:t>
            </a:r>
            <a:r>
              <a:rPr lang="en-US" dirty="0" err="1"/>
              <a:t>diarrhoea</a:t>
            </a:r>
            <a:r>
              <a:rPr lang="en-US" dirty="0"/>
              <a:t>, pneumonia, and malaria. Nutrition-related factors contribute to about 45% of deaths in children under-5 years of age. Adequate nutrition including support for early and continued breastfeeding will go a long way to helping children survive common illnesses.  Strengthening health systems to provide interventions such as these to all children will save many young lives.</a:t>
            </a:r>
          </a:p>
          <a:p>
            <a:pPr algn="just"/>
            <a:endParaRPr lang="en-US" dirty="0"/>
          </a:p>
        </p:txBody>
      </p:sp>
    </p:spTree>
    <p:extLst>
      <p:ext uri="{BB962C8B-B14F-4D97-AF65-F5344CB8AC3E}">
        <p14:creationId xmlns:p14="http://schemas.microsoft.com/office/powerpoint/2010/main" val="3528108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To improve access and quality of care for newborns and children in primary health care services, WHO and UNICEF designed the Integrated Management of Childhood Illness (IMCI) strategy. The IMCI strategy aims at improving health worker skills, improving the health system and improving family and community practices. The aim is to strengthen prevention and management of common childhood illnesses, including in the newborn period, and support children’s healthy growth and development.</a:t>
            </a:r>
          </a:p>
          <a:p>
            <a:pPr algn="just"/>
            <a:endParaRPr lang="en-US" dirty="0"/>
          </a:p>
        </p:txBody>
      </p:sp>
    </p:spTree>
    <p:extLst>
      <p:ext uri="{BB962C8B-B14F-4D97-AF65-F5344CB8AC3E}">
        <p14:creationId xmlns:p14="http://schemas.microsoft.com/office/powerpoint/2010/main" val="2878318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328928"/>
            <a:ext cx="9552496" cy="4919471"/>
          </a:xfrm>
        </p:spPr>
        <p:txBody>
          <a:bodyPr/>
          <a:lstStyle/>
          <a:p>
            <a:r>
              <a:rPr lang="en-US" dirty="0"/>
              <a:t>In 2020, WHO issued the first guideline that was specifically related to early childhood development. The guideline provides global, evidence-informed recommendations on improving early childhood development through interventions that support responsive caregiving and early learning. Evidence shows that early childhood development is an outcome of healthy, nurturing interactions between caregivers and children, and as such, the guideline focuses on the needs of both the caregivers and young children. The guideline, intended for a wide range of stakeholders, also recommends integrating caregiving and nutrition interventions and supporting mental health.</a:t>
            </a:r>
          </a:p>
        </p:txBody>
      </p:sp>
    </p:spTree>
    <p:extLst>
      <p:ext uri="{BB962C8B-B14F-4D97-AF65-F5344CB8AC3E}">
        <p14:creationId xmlns:p14="http://schemas.microsoft.com/office/powerpoint/2010/main" val="3595326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dirty="0"/>
              <a:t>The Global Strategy for Women’s, Children’s and Adolescents’ Health (2016–2030) is a bold roadmap for ending all preventable maternal, newborn and child deaths, including stillbirths, by 2030, and improving their overall health and well-being. It aims to keep these groups at the heart of the sustainable development (SDG) agenda, unlocking their vast potential for transformative change. It was developed to translate the SDG agenda into concrete guidance on how to accelerate progress through a </a:t>
            </a:r>
            <a:r>
              <a:rPr lang="en-US" dirty="0" err="1"/>
              <a:t>multisectoral</a:t>
            </a:r>
            <a:r>
              <a:rPr lang="en-US" dirty="0"/>
              <a:t> approach.</a:t>
            </a:r>
          </a:p>
          <a:p>
            <a:pPr algn="just"/>
            <a:r>
              <a:rPr lang="en-US" dirty="0"/>
              <a:t>This Global Strategy includes a monitoring framework with 60 indicators, (of which 16 are key) to help countries and their partners promote accountability in ending preventable deaths (“Survive”), ensuring health and well-being (“Thrive”), and expanding enabling environments, so that all women, children, and adolescents can reach their potential (“Transform”) and no one is “Left Behind”.</a:t>
            </a:r>
          </a:p>
          <a:p>
            <a:pPr marL="0" indent="0">
              <a:buNone/>
            </a:pPr>
            <a:endParaRPr lang="en-US" dirty="0"/>
          </a:p>
        </p:txBody>
      </p:sp>
    </p:spTree>
    <p:extLst>
      <p:ext uri="{BB962C8B-B14F-4D97-AF65-F5344CB8AC3E}">
        <p14:creationId xmlns:p14="http://schemas.microsoft.com/office/powerpoint/2010/main" val="3209515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DA72C-A5A6-4E55-9A79-E6478AE8779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66F5061-3CD1-4A45-A836-13544A864A3E}"/>
              </a:ext>
            </a:extLst>
          </p:cNvPr>
          <p:cNvSpPr>
            <a:spLocks noGrp="1"/>
          </p:cNvSpPr>
          <p:nvPr>
            <p:ph idx="1"/>
          </p:nvPr>
        </p:nvSpPr>
        <p:spPr/>
        <p:txBody>
          <a:bodyPr/>
          <a:lstStyle/>
          <a:p>
            <a:r>
              <a:rPr lang="en-US" b="1" dirty="0"/>
              <a:t>Child and School Health</a:t>
            </a:r>
          </a:p>
          <a:p>
            <a:r>
              <a:rPr lang="en-US" dirty="0"/>
              <a:t>Healthy students are better learners, yet many schools are not able to deliver the conditions that support student health – conditions such as access to in-school health services, a clean and safe school building, nutritious food, and time and appropriate space for physical activities.</a:t>
            </a:r>
          </a:p>
          <a:p>
            <a:r>
              <a:rPr lang="en-US" dirty="0"/>
              <a:t>Delivering health services in schools is a key strategy for improving access to healthcare for children, including those in underserved populations.  Furthermore, incorporating health and wellness into schools’ culture and environment will help close the educational achievement gap and put today’s students on a path to healthy and productive lives.</a:t>
            </a:r>
          </a:p>
          <a:p>
            <a:endParaRPr lang="en-US" dirty="0"/>
          </a:p>
        </p:txBody>
      </p:sp>
    </p:spTree>
    <p:extLst>
      <p:ext uri="{BB962C8B-B14F-4D97-AF65-F5344CB8AC3E}">
        <p14:creationId xmlns:p14="http://schemas.microsoft.com/office/powerpoint/2010/main" val="670122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3E160-71F0-4FBE-86F3-936CF5AE58F1}"/>
              </a:ext>
            </a:extLst>
          </p:cNvPr>
          <p:cNvSpPr>
            <a:spLocks noGrp="1"/>
          </p:cNvSpPr>
          <p:nvPr>
            <p:ph type="title"/>
          </p:nvPr>
        </p:nvSpPr>
        <p:spPr/>
        <p:txBody>
          <a:bodyPr/>
          <a:lstStyle/>
          <a:p>
            <a:pPr algn="ctr"/>
            <a:r>
              <a:rPr lang="en-US" dirty="0"/>
              <a:t>Adolescence</a:t>
            </a:r>
          </a:p>
        </p:txBody>
      </p:sp>
      <p:sp>
        <p:nvSpPr>
          <p:cNvPr id="3" name="Content Placeholder 2">
            <a:extLst>
              <a:ext uri="{FF2B5EF4-FFF2-40B4-BE49-F238E27FC236}">
                <a16:creationId xmlns:a16="http://schemas.microsoft.com/office/drawing/2014/main" id="{C91BEBEB-410A-4D58-AA1F-22F56C75CCC7}"/>
              </a:ext>
            </a:extLst>
          </p:cNvPr>
          <p:cNvSpPr>
            <a:spLocks noGrp="1"/>
          </p:cNvSpPr>
          <p:nvPr>
            <p:ph idx="1"/>
          </p:nvPr>
        </p:nvSpPr>
        <p:spPr/>
        <p:txBody>
          <a:bodyPr/>
          <a:lstStyle/>
          <a:p>
            <a:pPr algn="just"/>
            <a:r>
              <a:rPr lang="en-US" dirty="0"/>
              <a:t>Adolescence is the phase of life between childhood and adulthood, from ages 10 to 19. It is a unique stage of human development and an important time for laying the foundations of good health. Adolescents experience rapid physical, cognitive and psychosocial growth.</a:t>
            </a:r>
            <a:endParaRPr lang="sr-Latn-RS" dirty="0"/>
          </a:p>
          <a:p>
            <a:r>
              <a:rPr lang="en-US" dirty="0">
                <a:effectLst/>
              </a:rPr>
              <a:t>While there are no universally accepted definitions of adolescence and youth, the United Nations understands </a:t>
            </a:r>
            <a:r>
              <a:rPr lang="en-US" b="1" dirty="0">
                <a:effectLst/>
              </a:rPr>
              <a:t>adolescents to include persons aged 10-19 years and youth as those between 15- 24 years</a:t>
            </a:r>
            <a:r>
              <a:rPr lang="en-US" dirty="0">
                <a:effectLst/>
              </a:rPr>
              <a:t> for statistical purposes without prejudice to other definitions by Member States.</a:t>
            </a:r>
          </a:p>
          <a:p>
            <a:pPr algn="just"/>
            <a:endParaRPr lang="en-US" dirty="0"/>
          </a:p>
        </p:txBody>
      </p:sp>
    </p:spTree>
    <p:extLst>
      <p:ext uri="{BB962C8B-B14F-4D97-AF65-F5344CB8AC3E}">
        <p14:creationId xmlns:p14="http://schemas.microsoft.com/office/powerpoint/2010/main" val="14496435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23B5D4-5029-43D4-AA72-5EB886FFA5D7}"/>
              </a:ext>
            </a:extLst>
          </p:cNvPr>
          <p:cNvSpPr>
            <a:spLocks noGrp="1"/>
          </p:cNvSpPr>
          <p:nvPr>
            <p:ph idx="1"/>
          </p:nvPr>
        </p:nvSpPr>
        <p:spPr>
          <a:xfrm>
            <a:off x="1103312" y="1163918"/>
            <a:ext cx="8946541" cy="4195481"/>
          </a:xfrm>
        </p:spPr>
        <p:txBody>
          <a:bodyPr>
            <a:normAutofit lnSpcReduction="10000"/>
          </a:bodyPr>
          <a:lstStyle/>
          <a:p>
            <a:pPr algn="just"/>
            <a:r>
              <a:rPr lang="en-US" dirty="0"/>
              <a:t>What's the difference between adolescents and adolescence?</a:t>
            </a:r>
          </a:p>
          <a:p>
            <a:pPr algn="just"/>
            <a:r>
              <a:rPr lang="en-US" dirty="0">
                <a:effectLst/>
              </a:rPr>
              <a:t>An adolescent is a singular young person between the ages of 13 and 19. Adolescence is a period of time that describes the years in age between 13 and 19. Adolescence is the state of being adolescent.</a:t>
            </a:r>
          </a:p>
          <a:p>
            <a:pPr algn="just"/>
            <a:endParaRPr lang="en-US" dirty="0">
              <a:effectLst/>
            </a:endParaRPr>
          </a:p>
          <a:p>
            <a:pPr algn="just"/>
            <a:r>
              <a:rPr lang="en-US" dirty="0"/>
              <a:t>Is 25 the end of youth?</a:t>
            </a:r>
          </a:p>
          <a:p>
            <a:pPr algn="just"/>
            <a:r>
              <a:rPr lang="en-US" dirty="0"/>
              <a:t>Who Are the Youth? There is no universally agreed international definition of the youth age group. For statistical purposes, however, the United Nations—without prejudice to any other definitions made by Member States—defines 'youth' as those persons between the ages of 15 and 24 years.</a:t>
            </a:r>
          </a:p>
        </p:txBody>
      </p:sp>
    </p:spTree>
    <p:extLst>
      <p:ext uri="{BB962C8B-B14F-4D97-AF65-F5344CB8AC3E}">
        <p14:creationId xmlns:p14="http://schemas.microsoft.com/office/powerpoint/2010/main" val="14221262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A4FC1F-93F7-4722-9ACD-D26EBFAB73C9}"/>
              </a:ext>
            </a:extLst>
          </p:cNvPr>
          <p:cNvSpPr>
            <a:spLocks noGrp="1"/>
          </p:cNvSpPr>
          <p:nvPr>
            <p:ph idx="1"/>
          </p:nvPr>
        </p:nvSpPr>
        <p:spPr>
          <a:xfrm>
            <a:off x="917045" y="1392518"/>
            <a:ext cx="9420755" cy="4195481"/>
          </a:xfrm>
        </p:spPr>
        <p:txBody>
          <a:bodyPr/>
          <a:lstStyle/>
          <a:p>
            <a:pPr algn="just"/>
            <a:r>
              <a:rPr lang="en-US" dirty="0"/>
              <a:t>Adolescence begins with the onset of physiologically normal puberty, and ends when an adult identity and </a:t>
            </a:r>
            <a:r>
              <a:rPr lang="en-US" dirty="0" err="1"/>
              <a:t>behaviour</a:t>
            </a:r>
            <a:r>
              <a:rPr lang="en-US" dirty="0"/>
              <a:t> are accepted. This period of development corresponds roughly to the period between the ages of 10 and 19 years, which is consistent with the World Health Organization's definition of adolescence.</a:t>
            </a:r>
          </a:p>
          <a:p>
            <a:pPr algn="just"/>
            <a:r>
              <a:rPr lang="en-US" dirty="0"/>
              <a:t>Is an adolescent still a child?</a:t>
            </a:r>
          </a:p>
          <a:p>
            <a:pPr algn="just"/>
            <a:r>
              <a:rPr lang="en-US" dirty="0">
                <a:effectLst/>
              </a:rPr>
              <a:t>Although biologically a child is a human being between the stages of birth and puberty, adolescents are legally considered children, as they tend to lack adult rights and are still required to attend compulsory schooling in many cultures, though this varies.</a:t>
            </a:r>
          </a:p>
          <a:p>
            <a:pPr algn="just"/>
            <a:endParaRPr lang="en-US" dirty="0"/>
          </a:p>
        </p:txBody>
      </p:sp>
    </p:spTree>
    <p:extLst>
      <p:ext uri="{BB962C8B-B14F-4D97-AF65-F5344CB8AC3E}">
        <p14:creationId xmlns:p14="http://schemas.microsoft.com/office/powerpoint/2010/main" val="309681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EFB0-2ED4-4AD6-AD07-39AA2DF577CA}"/>
              </a:ext>
            </a:extLst>
          </p:cNvPr>
          <p:cNvSpPr>
            <a:spLocks noGrp="1"/>
          </p:cNvSpPr>
          <p:nvPr>
            <p:ph type="title"/>
          </p:nvPr>
        </p:nvSpPr>
        <p:spPr/>
        <p:txBody>
          <a:bodyPr/>
          <a:lstStyle/>
          <a:p>
            <a:pPr algn="ctr"/>
            <a:r>
              <a:rPr lang="en-US" dirty="0"/>
              <a:t>What is development in child health?</a:t>
            </a:r>
          </a:p>
        </p:txBody>
      </p:sp>
      <p:sp>
        <p:nvSpPr>
          <p:cNvPr id="3" name="Content Placeholder 2">
            <a:extLst>
              <a:ext uri="{FF2B5EF4-FFF2-40B4-BE49-F238E27FC236}">
                <a16:creationId xmlns:a16="http://schemas.microsoft.com/office/drawing/2014/main" id="{5BEF906B-F041-45CB-9840-32AA5EBBFBD0}"/>
              </a:ext>
            </a:extLst>
          </p:cNvPr>
          <p:cNvSpPr>
            <a:spLocks noGrp="1"/>
          </p:cNvSpPr>
          <p:nvPr>
            <p:ph idx="1"/>
          </p:nvPr>
        </p:nvSpPr>
        <p:spPr>
          <a:xfrm>
            <a:off x="1103312" y="2052918"/>
            <a:ext cx="9522355" cy="4195481"/>
          </a:xfrm>
        </p:spPr>
        <p:txBody>
          <a:bodyPr/>
          <a:lstStyle/>
          <a:p>
            <a:pPr algn="just"/>
            <a:r>
              <a:rPr lang="en-US" dirty="0"/>
              <a:t>Healthy development means that children of all abilities, including those with special health care needs, are able to grow up where their social, emotional and educational needs are met. Having a safe and loving home and spending time with family―playing, singing, reading, and talking―are very important.</a:t>
            </a:r>
          </a:p>
        </p:txBody>
      </p:sp>
      <p:pic>
        <p:nvPicPr>
          <p:cNvPr id="6" name="Picture 5">
            <a:extLst>
              <a:ext uri="{FF2B5EF4-FFF2-40B4-BE49-F238E27FC236}">
                <a16:creationId xmlns:a16="http://schemas.microsoft.com/office/drawing/2014/main" id="{ABF59CFE-06BA-4402-B627-179E54343F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5266" y="3759199"/>
            <a:ext cx="7264401" cy="2878667"/>
          </a:xfrm>
          <a:prstGeom prst="rect">
            <a:avLst/>
          </a:prstGeom>
        </p:spPr>
      </p:pic>
    </p:spTree>
    <p:extLst>
      <p:ext uri="{BB962C8B-B14F-4D97-AF65-F5344CB8AC3E}">
        <p14:creationId xmlns:p14="http://schemas.microsoft.com/office/powerpoint/2010/main" val="3488942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E70608-4E82-46F7-B8BD-E7AEA06E1024}"/>
              </a:ext>
            </a:extLst>
          </p:cNvPr>
          <p:cNvSpPr>
            <a:spLocks noGrp="1"/>
          </p:cNvSpPr>
          <p:nvPr>
            <p:ph idx="1"/>
          </p:nvPr>
        </p:nvSpPr>
        <p:spPr>
          <a:xfrm>
            <a:off x="1154112" y="1331259"/>
            <a:ext cx="8946541" cy="4195481"/>
          </a:xfrm>
        </p:spPr>
        <p:txBody>
          <a:bodyPr/>
          <a:lstStyle/>
          <a:p>
            <a:pPr algn="just"/>
            <a:r>
              <a:rPr lang="en-US" dirty="0"/>
              <a:t>What are the 3 stages of adolescence?</a:t>
            </a:r>
          </a:p>
          <a:p>
            <a:pPr algn="just"/>
            <a:r>
              <a:rPr lang="en-US" dirty="0">
                <a:effectLst/>
              </a:rPr>
              <a:t>Adolescence, these years from puberty to adulthood, may be roughly divided into three stages: </a:t>
            </a:r>
            <a:r>
              <a:rPr lang="en-US" dirty="0" err="1">
                <a:effectLst/>
              </a:rPr>
              <a:t>earlyadolescence</a:t>
            </a:r>
            <a:r>
              <a:rPr lang="en-US" dirty="0">
                <a:effectLst/>
              </a:rPr>
              <a:t>, generally ages eleven to fourteen; </a:t>
            </a:r>
            <a:r>
              <a:rPr lang="en-US" dirty="0" err="1">
                <a:effectLst/>
              </a:rPr>
              <a:t>middleadolescence</a:t>
            </a:r>
            <a:r>
              <a:rPr lang="en-US" dirty="0">
                <a:effectLst/>
              </a:rPr>
              <a:t>, ages fifteen to seventeen; and </a:t>
            </a:r>
            <a:r>
              <a:rPr lang="en-US" dirty="0" err="1">
                <a:effectLst/>
              </a:rPr>
              <a:t>lateadolescence</a:t>
            </a:r>
            <a:r>
              <a:rPr lang="en-US" dirty="0">
                <a:effectLst/>
              </a:rPr>
              <a:t>, ages eighteen to twenty-one.</a:t>
            </a:r>
          </a:p>
          <a:p>
            <a:endParaRPr lang="en-US" dirty="0"/>
          </a:p>
        </p:txBody>
      </p:sp>
    </p:spTree>
    <p:extLst>
      <p:ext uri="{BB962C8B-B14F-4D97-AF65-F5344CB8AC3E}">
        <p14:creationId xmlns:p14="http://schemas.microsoft.com/office/powerpoint/2010/main" val="4024697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Reduce pregnancies in adolescents </a:t>
            </a:r>
            <a:br>
              <a:rPr lang="en-US" b="1" dirty="0"/>
            </a:br>
            <a:endParaRPr lang="en-US" dirty="0"/>
          </a:p>
        </p:txBody>
      </p:sp>
      <p:sp>
        <p:nvSpPr>
          <p:cNvPr id="3" name="Content Placeholder 2"/>
          <p:cNvSpPr>
            <a:spLocks noGrp="1"/>
          </p:cNvSpPr>
          <p:nvPr>
            <p:ph idx="1"/>
          </p:nvPr>
        </p:nvSpPr>
        <p:spPr/>
        <p:txBody>
          <a:bodyPr>
            <a:normAutofit/>
          </a:bodyPr>
          <a:lstStyle/>
          <a:p>
            <a:r>
              <a:rPr lang="en-US" dirty="0"/>
              <a:t>Reduce pregnancies in adolescents </a:t>
            </a:r>
            <a:endParaRPr lang="sr-Latn-RS" dirty="0"/>
          </a:p>
          <a:p>
            <a:r>
              <a:rPr lang="en-US" dirty="0"/>
              <a:t>Increase the proportion of adolescent females who used effective birth control the last time they had sex</a:t>
            </a:r>
            <a:endParaRPr lang="sr-Latn-RS" dirty="0"/>
          </a:p>
          <a:p>
            <a:r>
              <a:rPr lang="en-US" dirty="0"/>
              <a:t>Increase the proportion of adolescent females at risk for unintended pregnancy who use effective birth control </a:t>
            </a:r>
            <a:endParaRPr lang="sr-Latn-RS" dirty="0"/>
          </a:p>
        </p:txBody>
      </p:sp>
    </p:spTree>
    <p:extLst>
      <p:ext uri="{BB962C8B-B14F-4D97-AF65-F5344CB8AC3E}">
        <p14:creationId xmlns:p14="http://schemas.microsoft.com/office/powerpoint/2010/main" val="1895939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Reduce pregnancies in adolescents </a:t>
            </a:r>
          </a:p>
        </p:txBody>
      </p:sp>
      <p:sp>
        <p:nvSpPr>
          <p:cNvPr id="3" name="Content Placeholder 2"/>
          <p:cNvSpPr>
            <a:spLocks noGrp="1"/>
          </p:cNvSpPr>
          <p:nvPr>
            <p:ph idx="1"/>
          </p:nvPr>
        </p:nvSpPr>
        <p:spPr/>
        <p:txBody>
          <a:bodyPr/>
          <a:lstStyle/>
          <a:p>
            <a:pPr algn="just"/>
            <a:r>
              <a:rPr lang="en-US" dirty="0"/>
              <a:t>Babies born to teen mothers are more likely to be premature, have a low birth weight, and even to die. Having a baby can also negatively impact teen mothers’ health and their educational and job opportunities. Although teen pregnancy and birth rates have gone down in recent years, disparities by race/ethnicity remain. Evidence shows that a variety of outreach and educational programs can help reduce teen pregnancies</a:t>
            </a:r>
          </a:p>
        </p:txBody>
      </p:sp>
    </p:spTree>
    <p:extLst>
      <p:ext uri="{BB962C8B-B14F-4D97-AF65-F5344CB8AC3E}">
        <p14:creationId xmlns:p14="http://schemas.microsoft.com/office/powerpoint/2010/main" val="283406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a:hlinkClick r:id="rId2"/>
              </a:rPr>
              <a:t>Increase the proportion of adolescent females who used effective birth control the last time they had sex</a:t>
            </a:r>
            <a:endParaRPr lang="en-US" sz="2400" dirty="0"/>
          </a:p>
        </p:txBody>
      </p:sp>
      <p:sp>
        <p:nvSpPr>
          <p:cNvPr id="3" name="Content Placeholder 2"/>
          <p:cNvSpPr>
            <a:spLocks noGrp="1"/>
          </p:cNvSpPr>
          <p:nvPr>
            <p:ph idx="1"/>
          </p:nvPr>
        </p:nvSpPr>
        <p:spPr/>
        <p:txBody>
          <a:bodyPr/>
          <a:lstStyle/>
          <a:p>
            <a:pPr algn="just"/>
            <a:r>
              <a:rPr lang="en-US" dirty="0"/>
              <a:t>Evidence shows that a variety of programs that teach adolescents about the effects of unprotected sex can help increase effective birth control use.</a:t>
            </a:r>
          </a:p>
          <a:p>
            <a:r>
              <a:rPr lang="en-US" dirty="0"/>
              <a:t>Reduce pelvic inflammatory disease in female adolescents and young women </a:t>
            </a:r>
          </a:p>
          <a:p>
            <a:endParaRPr lang="en-US" dirty="0"/>
          </a:p>
          <a:p>
            <a:r>
              <a:rPr lang="en-US" dirty="0"/>
              <a:t>Increase the proportion of sexually active female adolescents and young women who get screened for chlamydia </a:t>
            </a:r>
          </a:p>
          <a:p>
            <a:pPr algn="just"/>
            <a:endParaRPr lang="en-US" dirty="0"/>
          </a:p>
        </p:txBody>
      </p:sp>
    </p:spTree>
    <p:extLst>
      <p:ext uri="{BB962C8B-B14F-4D97-AF65-F5344CB8AC3E}">
        <p14:creationId xmlns:p14="http://schemas.microsoft.com/office/powerpoint/2010/main" val="2495310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a:t>Increase the proportion of adolescent females at risk for unintended pregnancy who use effective birth control </a:t>
            </a:r>
            <a:br>
              <a:rPr lang="en-US" sz="2400" dirty="0"/>
            </a:br>
            <a:endParaRPr lang="en-US" sz="2400" dirty="0"/>
          </a:p>
        </p:txBody>
      </p:sp>
      <p:sp>
        <p:nvSpPr>
          <p:cNvPr id="3" name="Content Placeholder 2"/>
          <p:cNvSpPr>
            <a:spLocks noGrp="1"/>
          </p:cNvSpPr>
          <p:nvPr>
            <p:ph idx="1"/>
          </p:nvPr>
        </p:nvSpPr>
        <p:spPr/>
        <p:txBody>
          <a:bodyPr/>
          <a:lstStyle/>
          <a:p>
            <a:pPr algn="just"/>
            <a:r>
              <a:rPr lang="en-US" dirty="0"/>
              <a:t>Many sexually active adolescent girls don’t use effective methods of birth control, which increases their risk for unintended pregnancy. There are also disparities in use of effective birth control by race/ethnicity, insurance status, and family income. Strategies to make sure more adolescents can get effective birth control is critical for reducing teen pregnancies, births, and abortions.</a:t>
            </a:r>
          </a:p>
        </p:txBody>
      </p:sp>
    </p:spTree>
    <p:extLst>
      <p:ext uri="{BB962C8B-B14F-4D97-AF65-F5344CB8AC3E}">
        <p14:creationId xmlns:p14="http://schemas.microsoft.com/office/powerpoint/2010/main" val="3507556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36C5F7-C367-4287-8DA7-BC38D998508C}"/>
              </a:ext>
            </a:extLst>
          </p:cNvPr>
          <p:cNvSpPr>
            <a:spLocks noGrp="1"/>
          </p:cNvSpPr>
          <p:nvPr>
            <p:ph idx="1"/>
          </p:nvPr>
        </p:nvSpPr>
        <p:spPr/>
        <p:txBody>
          <a:bodyPr/>
          <a:lstStyle/>
          <a:p>
            <a:pPr algn="just"/>
            <a:r>
              <a:rPr lang="en-US" dirty="0"/>
              <a:t>How can children take care of their health?</a:t>
            </a:r>
          </a:p>
          <a:p>
            <a:pPr algn="just"/>
            <a:r>
              <a:rPr lang="en-US" dirty="0">
                <a:effectLst/>
              </a:rPr>
              <a:t>So, encourage your children to eat less sugar, drink adequate water, eat more fruits and vegetables, and participate in sports. Also, learning good habits together as a family can improve the bonding and is easier and more fun.</a:t>
            </a:r>
            <a:endParaRPr lang="en-US" dirty="0"/>
          </a:p>
        </p:txBody>
      </p:sp>
    </p:spTree>
    <p:extLst>
      <p:ext uri="{BB962C8B-B14F-4D97-AF65-F5344CB8AC3E}">
        <p14:creationId xmlns:p14="http://schemas.microsoft.com/office/powerpoint/2010/main" val="1156964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81B3BA5-1962-4199-ACAC-FF0240D26C8B}"/>
              </a:ext>
            </a:extLst>
          </p:cNvPr>
          <p:cNvSpPr txBox="1"/>
          <p:nvPr/>
        </p:nvSpPr>
        <p:spPr>
          <a:xfrm>
            <a:off x="4301067" y="2456934"/>
            <a:ext cx="6096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THANK YOU</a:t>
            </a:r>
            <a:r>
              <a:rPr lang="sr-Latn-RS" sz="3600" b="1" dirty="0">
                <a:latin typeface="Times New Roman" panose="02020603050405020304" pitchFamily="18" charset="0"/>
                <a:cs typeface="Times New Roman" panose="02020603050405020304" pitchFamily="18" charset="0"/>
              </a:rPr>
              <a:t>!</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F57F1E-DFF1-499B-8261-BCBCE96BD491}"/>
              </a:ext>
            </a:extLst>
          </p:cNvPr>
          <p:cNvSpPr>
            <a:spLocks noGrp="1"/>
          </p:cNvSpPr>
          <p:nvPr>
            <p:ph idx="1"/>
          </p:nvPr>
        </p:nvSpPr>
        <p:spPr/>
        <p:txBody>
          <a:bodyPr/>
          <a:lstStyle/>
          <a:p>
            <a:r>
              <a:rPr lang="en-US" dirty="0"/>
              <a:t>How do you take care of every child development?</a:t>
            </a:r>
          </a:p>
          <a:p>
            <a:pPr algn="just"/>
            <a:r>
              <a:rPr lang="en-US" dirty="0"/>
              <a:t>Good nutrition and health, consistent loving care, encouragement to learn and a safe and stimulating environment in the early years of life help children develop and prepare for school, learn more, be healthier, have higher earnings and participate more fully in society.</a:t>
            </a:r>
            <a:endParaRPr lang="sr-Latn-RS" dirty="0"/>
          </a:p>
          <a:p>
            <a:r>
              <a:rPr lang="en-US" dirty="0"/>
              <a:t>What are the 4 main areas of child development?</a:t>
            </a:r>
          </a:p>
          <a:p>
            <a:pPr algn="just"/>
            <a:r>
              <a:rPr lang="en-US" dirty="0">
                <a:effectLst/>
              </a:rPr>
              <a:t>Children grow and develop rapidly in their first five years across the four main areas of development. These areas are motor (physical), language and communication, cognitive and social/emotional</a:t>
            </a:r>
            <a:r>
              <a:rPr lang="sr-Latn-RS" dirty="0">
                <a:effectLst/>
              </a:rPr>
              <a:t>.</a:t>
            </a:r>
            <a:endParaRPr lang="en-US" dirty="0">
              <a:effectLst/>
            </a:endParaRPr>
          </a:p>
          <a:p>
            <a:pPr marL="0" indent="0" algn="just">
              <a:buNone/>
            </a:pPr>
            <a:endParaRPr lang="sr-Latn-RS" dirty="0"/>
          </a:p>
          <a:p>
            <a:pPr algn="just"/>
            <a:endParaRPr lang="en-US" dirty="0"/>
          </a:p>
        </p:txBody>
      </p:sp>
    </p:spTree>
    <p:extLst>
      <p:ext uri="{BB962C8B-B14F-4D97-AF65-F5344CB8AC3E}">
        <p14:creationId xmlns:p14="http://schemas.microsoft.com/office/powerpoint/2010/main" val="994902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1877FE-3CC7-4DBD-A6A7-B5F71B499B97}"/>
              </a:ext>
            </a:extLst>
          </p:cNvPr>
          <p:cNvSpPr>
            <a:spLocks noGrp="1"/>
          </p:cNvSpPr>
          <p:nvPr>
            <p:ph idx="1"/>
          </p:nvPr>
        </p:nvSpPr>
        <p:spPr>
          <a:xfrm>
            <a:off x="1086379" y="1146985"/>
            <a:ext cx="8946541" cy="4195481"/>
          </a:xfrm>
        </p:spPr>
        <p:txBody>
          <a:bodyPr/>
          <a:lstStyle/>
          <a:p>
            <a:pPr algn="just"/>
            <a:r>
              <a:rPr lang="en-US" dirty="0"/>
              <a:t>What is a healthy child?</a:t>
            </a:r>
          </a:p>
          <a:p>
            <a:pPr algn="just"/>
            <a:r>
              <a:rPr lang="en-US" dirty="0">
                <a:effectLst/>
              </a:rPr>
              <a:t>Child health is a state of physical, mental, intellectual, social and emotional well-being and not merely the absence of disease or infirmity. Healthy children live in families, environments, and communities that provide them with the opportunity to reach their fullest developmental potential.</a:t>
            </a:r>
            <a:endParaRPr lang="sr-Latn-RS" dirty="0">
              <a:effectLst/>
            </a:endParaRPr>
          </a:p>
          <a:p>
            <a:pPr algn="just"/>
            <a:r>
              <a:rPr lang="en-US" dirty="0"/>
              <a:t>What is the most important influence on child development?</a:t>
            </a:r>
          </a:p>
          <a:p>
            <a:pPr algn="just"/>
            <a:r>
              <a:rPr lang="en-US" dirty="0">
                <a:effectLst/>
              </a:rPr>
              <a:t>Family is almost certainly the most important factor in child development. In early childhood especially, parents are the ones who spend the most time with their children and we (sometimes unwittingly) influence the way they act and think and behave</a:t>
            </a:r>
          </a:p>
          <a:p>
            <a:pPr algn="just"/>
            <a:endParaRPr lang="en-US" dirty="0">
              <a:effectLst/>
            </a:endParaRPr>
          </a:p>
          <a:p>
            <a:endParaRPr lang="en-US" dirty="0"/>
          </a:p>
        </p:txBody>
      </p:sp>
    </p:spTree>
    <p:extLst>
      <p:ext uri="{BB962C8B-B14F-4D97-AF65-F5344CB8AC3E}">
        <p14:creationId xmlns:p14="http://schemas.microsoft.com/office/powerpoint/2010/main" val="656499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444022-67A0-498A-A4D7-E0CFA585F5D6}"/>
              </a:ext>
            </a:extLst>
          </p:cNvPr>
          <p:cNvSpPr>
            <a:spLocks noGrp="1"/>
          </p:cNvSpPr>
          <p:nvPr>
            <p:ph idx="1"/>
          </p:nvPr>
        </p:nvSpPr>
        <p:spPr>
          <a:xfrm>
            <a:off x="1086379" y="941792"/>
            <a:ext cx="8946541" cy="4654674"/>
          </a:xfrm>
        </p:spPr>
        <p:txBody>
          <a:bodyPr>
            <a:normAutofit fontScale="92500" lnSpcReduction="10000"/>
          </a:bodyPr>
          <a:lstStyle/>
          <a:p>
            <a:pPr marL="0" indent="0" algn="ctr">
              <a:buNone/>
            </a:pPr>
            <a:r>
              <a:rPr lang="sr-Latn-RS" sz="3000" dirty="0"/>
              <a:t>D</a:t>
            </a:r>
            <a:r>
              <a:rPr lang="en-US" sz="3000" dirty="0" err="1"/>
              <a:t>evelopments</a:t>
            </a:r>
            <a:r>
              <a:rPr lang="en-US" sz="3000" dirty="0"/>
              <a:t> of a child</a:t>
            </a:r>
            <a:endParaRPr lang="sr-Latn-RS" sz="3000" dirty="0"/>
          </a:p>
          <a:p>
            <a:pPr marL="0" indent="0" algn="ctr">
              <a:buNone/>
            </a:pPr>
            <a:endParaRPr lang="en-US" dirty="0"/>
          </a:p>
          <a:p>
            <a:r>
              <a:rPr lang="en-US" dirty="0">
                <a:effectLst/>
              </a:rPr>
              <a:t>The five stages of child development include the newborn, infant, toddler, preschool, and school-age stages. Children undergo various changes in terms of physical, speech, intellectual and cognitive development gradually until adolescence. Specific changes occur at specific ages of life.</a:t>
            </a:r>
            <a:endParaRPr lang="sr-Latn-RS" dirty="0">
              <a:effectLst/>
            </a:endParaRPr>
          </a:p>
          <a:p>
            <a:r>
              <a:rPr lang="en-US" dirty="0">
                <a:effectLst/>
              </a:rPr>
              <a:t>Early childhood experiences from birth to age 8 affect the development of the brain's architecture, which provides the foundation for all future learning, behavior and health. A strong foundation helps children develop the skills they need to become well-functioning adults.</a:t>
            </a:r>
            <a:endParaRPr lang="sr-Latn-RS" dirty="0">
              <a:effectLst/>
            </a:endParaRPr>
          </a:p>
          <a:p>
            <a:pPr algn="just"/>
            <a:r>
              <a:rPr lang="en-US" dirty="0">
                <a:effectLst/>
              </a:rPr>
              <a:t>Early childhood education and care can help your child make friends, develop independence and learn new routines. It also supports their transition to school.</a:t>
            </a:r>
          </a:p>
          <a:p>
            <a:endParaRPr lang="en-US" dirty="0">
              <a:effectLst/>
            </a:endParaRPr>
          </a:p>
          <a:p>
            <a:endParaRPr lang="en-US" dirty="0">
              <a:effectLst/>
            </a:endParaRPr>
          </a:p>
          <a:p>
            <a:endParaRPr lang="en-US" dirty="0"/>
          </a:p>
        </p:txBody>
      </p:sp>
    </p:spTree>
    <p:extLst>
      <p:ext uri="{BB962C8B-B14F-4D97-AF65-F5344CB8AC3E}">
        <p14:creationId xmlns:p14="http://schemas.microsoft.com/office/powerpoint/2010/main" val="1446150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4272" y="1187286"/>
            <a:ext cx="8946541" cy="5030634"/>
          </a:xfrm>
        </p:spPr>
        <p:txBody>
          <a:bodyPr>
            <a:normAutofit fontScale="92500" lnSpcReduction="10000"/>
          </a:bodyPr>
          <a:lstStyle/>
          <a:p>
            <a:pPr algn="just"/>
            <a:r>
              <a:rPr lang="en-US" dirty="0"/>
              <a:t>Protecting and improving the health of children is of fundamental importance. Over the past several decades, we have seen dramatic progress in improving the health and reducing the mortality rate of young children. Among other encouraging statistics, the number of children dying before the age of 5 was halved from 2000 to 2017, and more mothers and children are surviving today than ever before.</a:t>
            </a:r>
          </a:p>
          <a:p>
            <a:pPr algn="just"/>
            <a:endParaRPr lang="en-US" dirty="0"/>
          </a:p>
          <a:p>
            <a:pPr algn="just"/>
            <a:r>
              <a:rPr lang="en-US" dirty="0"/>
              <a:t>However, a great deal of work remains to further improve the health outcomes for children. More than half of child deaths are due to conditions that could be easily prevented or treated given access to health care and improvements to their quality of life.</a:t>
            </a:r>
          </a:p>
          <a:p>
            <a:pPr algn="just"/>
            <a:endParaRPr lang="en-US" dirty="0"/>
          </a:p>
          <a:p>
            <a:pPr algn="just"/>
            <a:r>
              <a:rPr lang="en-US" dirty="0"/>
              <a:t>At the same time, children must also be given a stable environment in which to thrive, including good health and nutrition, protection from threats and access to opportunities to learn and grow. Investing in children is one of the most important things a society can do to build a better future.</a:t>
            </a:r>
          </a:p>
        </p:txBody>
      </p:sp>
    </p:spTree>
    <p:extLst>
      <p:ext uri="{BB962C8B-B14F-4D97-AF65-F5344CB8AC3E}">
        <p14:creationId xmlns:p14="http://schemas.microsoft.com/office/powerpoint/2010/main" val="353155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The world has experienced dramatic progress in young child survival over the past two decades. The global under-five mortality rate declined from 77 per 1000 live births in 2000 to 39 per 1000 live births in 2017, or a 47% reduction during this 17-year period. Despite this progress, 5.4 million children under five years of age died in 2017 with half of these deaths in Sub-Saharan Africa.</a:t>
            </a:r>
          </a:p>
        </p:txBody>
      </p:sp>
    </p:spTree>
    <p:extLst>
      <p:ext uri="{BB962C8B-B14F-4D97-AF65-F5344CB8AC3E}">
        <p14:creationId xmlns:p14="http://schemas.microsoft.com/office/powerpoint/2010/main" val="3434776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Demographics</a:t>
            </a:r>
          </a:p>
        </p:txBody>
      </p:sp>
      <p:sp>
        <p:nvSpPr>
          <p:cNvPr id="3" name="Content Placeholder 2"/>
          <p:cNvSpPr>
            <a:spLocks noGrp="1"/>
          </p:cNvSpPr>
          <p:nvPr>
            <p:ph idx="1"/>
          </p:nvPr>
        </p:nvSpPr>
        <p:spPr/>
        <p:txBody>
          <a:bodyPr/>
          <a:lstStyle/>
          <a:p>
            <a:r>
              <a:rPr lang="en-US" dirty="0"/>
              <a:t>The world population will continue to grow but the child population remains stable with continuous growth only expected in sub-Saharan Africa in the next few decades. The population will shift towards Africa over the next decades and urbanization will continue with more people living in urban than rural Africa by 2034.</a:t>
            </a:r>
          </a:p>
        </p:txBody>
      </p:sp>
    </p:spTree>
    <p:extLst>
      <p:ext uri="{BB962C8B-B14F-4D97-AF65-F5344CB8AC3E}">
        <p14:creationId xmlns:p14="http://schemas.microsoft.com/office/powerpoint/2010/main" val="2844397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Morbidity</a:t>
            </a:r>
          </a:p>
        </p:txBody>
      </p:sp>
      <p:sp>
        <p:nvSpPr>
          <p:cNvPr id="3" name="Content Placeholder 2"/>
          <p:cNvSpPr>
            <a:spLocks noGrp="1"/>
          </p:cNvSpPr>
          <p:nvPr>
            <p:ph idx="1"/>
          </p:nvPr>
        </p:nvSpPr>
        <p:spPr/>
        <p:txBody>
          <a:bodyPr/>
          <a:lstStyle/>
          <a:p>
            <a:pPr algn="just"/>
            <a:r>
              <a:rPr lang="en-US" dirty="0"/>
              <a:t>Congenital anomalies, injuries, and non-communicable diseases (chronic respiratory diseases, acquired heart diseases, childhood cancers, diabetes, and obesity) are the emerging priorities in the global child health agenda.</a:t>
            </a:r>
          </a:p>
          <a:p>
            <a:pPr marL="0" indent="0" algn="just">
              <a:buNone/>
            </a:pPr>
            <a:endParaRPr lang="en-US" dirty="0"/>
          </a:p>
          <a:p>
            <a:pPr algn="just"/>
            <a:r>
              <a:rPr lang="en-US" dirty="0"/>
              <a:t>Congenital anomalies affect an estimated 1 in 33 infants, resulting in 3.2 million children with disabilities related to birth defects every year. The global disease burden due to non-communicable diseases affecting children in childhood and later in life is rapidly increasing, even though many of the risk factors can be prevented.</a:t>
            </a:r>
          </a:p>
          <a:p>
            <a:endParaRPr lang="en-US" dirty="0"/>
          </a:p>
        </p:txBody>
      </p:sp>
    </p:spTree>
    <p:extLst>
      <p:ext uri="{BB962C8B-B14F-4D97-AF65-F5344CB8AC3E}">
        <p14:creationId xmlns:p14="http://schemas.microsoft.com/office/powerpoint/2010/main" val="9470632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2104</TotalTime>
  <Words>2500</Words>
  <Application>Microsoft Office PowerPoint</Application>
  <PresentationFormat>Widescreen</PresentationFormat>
  <Paragraphs>82</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Century Gothic</vt:lpstr>
      <vt:lpstr>Times New Roman</vt:lpstr>
      <vt:lpstr>Wingdings 3</vt:lpstr>
      <vt:lpstr>Ion</vt:lpstr>
      <vt:lpstr>Health care of children</vt:lpstr>
      <vt:lpstr>What is development in child health?</vt:lpstr>
      <vt:lpstr>PowerPoint Presentation</vt:lpstr>
      <vt:lpstr>PowerPoint Presentation</vt:lpstr>
      <vt:lpstr>PowerPoint Presentation</vt:lpstr>
      <vt:lpstr>PowerPoint Presentation</vt:lpstr>
      <vt:lpstr>PowerPoint Presentation</vt:lpstr>
      <vt:lpstr>Demographics</vt:lpstr>
      <vt:lpstr>Morbidity</vt:lpstr>
      <vt:lpstr>Mortality</vt:lpstr>
      <vt:lpstr>Risk Factors</vt:lpstr>
      <vt:lpstr>COVERAGE</vt:lpstr>
      <vt:lpstr>PowerPoint Presentation</vt:lpstr>
      <vt:lpstr>PowerPoint Presentation</vt:lpstr>
      <vt:lpstr>PowerPoint Presentation</vt:lpstr>
      <vt:lpstr>PowerPoint Presentation</vt:lpstr>
      <vt:lpstr>Adolescence</vt:lpstr>
      <vt:lpstr>PowerPoint Presentation</vt:lpstr>
      <vt:lpstr>PowerPoint Presentation</vt:lpstr>
      <vt:lpstr>PowerPoint Presentation</vt:lpstr>
      <vt:lpstr>Reduce pregnancies in adolescents  </vt:lpstr>
      <vt:lpstr>Reduce pregnancies in adolescents </vt:lpstr>
      <vt:lpstr>Increase the proportion of adolescent females who used effective birth control the last time they had sex</vt:lpstr>
      <vt:lpstr>Increase the proportion of adolescent females at risk for unintended pregnancy who use effective birth control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МАЛИГНЕ БОЛЕСТИ</dc:title>
  <dc:creator>Milena Stefanovic</dc:creator>
  <cp:lastModifiedBy>soclek</cp:lastModifiedBy>
  <cp:revision>165</cp:revision>
  <dcterms:created xsi:type="dcterms:W3CDTF">2018-10-26T17:27:32Z</dcterms:created>
  <dcterms:modified xsi:type="dcterms:W3CDTF">2023-09-21T11:31:48Z</dcterms:modified>
</cp:coreProperties>
</file>